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869160"/>
            <a:ext cx="6984104" cy="1752600"/>
          </a:xfrm>
        </p:spPr>
        <p:txBody>
          <a:bodyPr anchor="b"/>
          <a:lstStyle/>
          <a:p>
            <a:pPr algn="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Подготовила педагог-психолог МБОУ Гимназия № 3 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Горева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Ксения Александровна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103376" cy="230124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35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onstantia" pitchFamily="18" charset="0"/>
              </a:rPr>
              <a:t>Психолого-педагогическое сопровождение детей с ОВЗ </a:t>
            </a:r>
            <a:br>
              <a:rPr lang="ru-RU" sz="35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onstantia" pitchFamily="18" charset="0"/>
              </a:rPr>
            </a:br>
            <a:r>
              <a:rPr lang="ru-RU" sz="35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onstantia" pitchFamily="18" charset="0"/>
              </a:rPr>
              <a:t>в условиях общеобразовательной школы</a:t>
            </a:r>
            <a:endParaRPr lang="ru-RU" sz="35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764704"/>
            <a:ext cx="6949324" cy="4678267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500" b="1" dirty="0" smtClean="0">
                <a:latin typeface="Constantia" pitchFamily="18" charset="0"/>
              </a:rPr>
              <a:t>3. содержательно-операционный этап</a:t>
            </a:r>
            <a:endParaRPr lang="ru-RU" sz="2500" dirty="0" smtClean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500" dirty="0" smtClean="0">
                <a:latin typeface="Constantia" pitchFamily="18" charset="0"/>
              </a:rPr>
              <a:t>Разрабатываются программы на диагностической основе применительно к конкретному ребенку по реализации конкретных задач.</a:t>
            </a:r>
            <a:endParaRPr lang="ru-RU" sz="25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836712"/>
            <a:ext cx="7272808" cy="5328592"/>
          </a:xfrm>
        </p:spPr>
        <p:txBody>
          <a:bodyPr anchor="ctr">
            <a:normAutofit/>
          </a:bodyPr>
          <a:lstStyle/>
          <a:p>
            <a:pPr algn="just"/>
            <a:r>
              <a:rPr lang="ru-RU" sz="2500" b="1" dirty="0" smtClean="0">
                <a:latin typeface="Constantia" pitchFamily="18" charset="0"/>
              </a:rPr>
              <a:t>4. Оценочный этап</a:t>
            </a:r>
          </a:p>
          <a:p>
            <a:pPr algn="just">
              <a:lnSpc>
                <a:spcPct val="150000"/>
              </a:lnSpc>
            </a:pPr>
            <a:r>
              <a:rPr lang="ru-RU" sz="2500" dirty="0" smtClean="0">
                <a:latin typeface="Constantia" pitchFamily="18" charset="0"/>
              </a:rPr>
              <a:t>итоговая педагогическая и психологическая диагностика, анализ результатов.</a:t>
            </a:r>
            <a:endParaRPr lang="ru-RU" sz="25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43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548680"/>
            <a:ext cx="7776864" cy="5616624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ru-RU" b="1" dirty="0">
                <a:latin typeface="Constantia" pitchFamily="18" charset="0"/>
              </a:rPr>
              <a:t>основные направления психолого-педагогического сопровождения в условиях интегрированного обучения:</a:t>
            </a:r>
          </a:p>
          <a:p>
            <a:pPr algn="just"/>
            <a:r>
              <a:rPr lang="ru-RU" dirty="0">
                <a:latin typeface="Constantia" pitchFamily="18" charset="0"/>
              </a:rPr>
              <a:t>- педагогическая и психологическая диагностика отклонений в психофизическом развитии и выявление потребностей в коррекционной помощи;</a:t>
            </a:r>
          </a:p>
          <a:p>
            <a:pPr algn="just"/>
            <a:r>
              <a:rPr lang="ru-RU" dirty="0">
                <a:latin typeface="Constantia" pitchFamily="18" charset="0"/>
              </a:rPr>
              <a:t>- индивидуальная, групповая, фронтальная коррекционно- развивающая работа;</a:t>
            </a:r>
          </a:p>
          <a:p>
            <a:pPr algn="just"/>
            <a:r>
              <a:rPr lang="ru-RU" dirty="0">
                <a:latin typeface="Constantia" pitchFamily="18" charset="0"/>
              </a:rPr>
              <a:t>- создание адекватной потребностям учащихся специальной коррекционно-развивающей среды;</a:t>
            </a:r>
          </a:p>
          <a:p>
            <a:pPr algn="just"/>
            <a:r>
              <a:rPr lang="ru-RU" dirty="0">
                <a:latin typeface="Constantia" pitchFamily="18" charset="0"/>
              </a:rPr>
              <a:t>- разработка (составление) индивидуальных и групповых коррекционных программ, ориентированных на </a:t>
            </a:r>
            <a:r>
              <a:rPr lang="ru-RU" dirty="0" smtClean="0">
                <a:latin typeface="Constantia" pitchFamily="18" charset="0"/>
              </a:rPr>
              <a:t>конкретного ребенка с </a:t>
            </a:r>
            <a:r>
              <a:rPr lang="ru-RU" dirty="0">
                <a:latin typeface="Constantia" pitchFamily="18" charset="0"/>
              </a:rPr>
              <a:t>целью решения соответствующих коррекционных задач;</a:t>
            </a:r>
          </a:p>
          <a:p>
            <a:pPr algn="just"/>
            <a:r>
              <a:rPr lang="ru-RU" dirty="0">
                <a:latin typeface="Constantia" pitchFamily="18" charset="0"/>
              </a:rPr>
              <a:t>- психотерапевтическая и педагогическая помощь родителям в гармонизации внутрисемейных отношений и оптимизации их состояния;</a:t>
            </a:r>
          </a:p>
          <a:p>
            <a:pPr algn="just"/>
            <a:r>
              <a:rPr lang="ru-RU" dirty="0">
                <a:latin typeface="Constantia" pitchFamily="18" charset="0"/>
              </a:rPr>
              <a:t>- научное обоснование коррекционных технологий, используемых в процессе обучения и воспитания</a:t>
            </a:r>
            <a:r>
              <a:rPr lang="ru-RU" dirty="0" smtClean="0">
                <a:latin typeface="Constantia" pitchFamily="18" charset="0"/>
              </a:rPr>
              <a:t>.</a:t>
            </a: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836712"/>
            <a:ext cx="7488832" cy="5400600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300" dirty="0">
                <a:latin typeface="Constantia" pitchFamily="18" charset="0"/>
              </a:rPr>
              <a:t>Определение сроков начала интегрированного обучения решается </a:t>
            </a:r>
            <a:r>
              <a:rPr lang="ru-RU" sz="2300" i="1" dirty="0">
                <a:latin typeface="Constantia" pitchFamily="18" charset="0"/>
              </a:rPr>
              <a:t>индивидуально</a:t>
            </a:r>
            <a:r>
              <a:rPr lang="ru-RU" sz="2300" dirty="0">
                <a:latin typeface="Constantia" pitchFamily="18" charset="0"/>
              </a:rPr>
              <a:t> по отношению к каждому ребенку и по желанию его родителей (законных представителей). </a:t>
            </a:r>
            <a:r>
              <a:rPr lang="ru-RU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Это зависит от выраженности отклонений в развитии</a:t>
            </a:r>
            <a:r>
              <a:rPr lang="ru-RU" sz="2300" i="1" dirty="0">
                <a:latin typeface="Constant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78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836712"/>
            <a:ext cx="7560840" cy="5328592"/>
          </a:xfrm>
        </p:spPr>
        <p:txBody>
          <a:bodyPr anchor="ctr"/>
          <a:lstStyle/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Индивидуальные учебные планы; 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Часы за счет части учебного плана; 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ü"/>
            </a:pPr>
            <a:endParaRPr lang="ru-RU" dirty="0">
              <a:latin typeface="Constantia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i="1" dirty="0">
                <a:latin typeface="Constantia" pitchFamily="18" charset="0"/>
              </a:rPr>
              <a:t>Если сроки освоения общеобразовательной программы не совпадают с нормой, то для детей с ОВЗ заводят отдельный классный журнал, где фиксируют прохождение программного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7066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764704"/>
            <a:ext cx="7560840" cy="5328592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Особые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потребности, свойственные всем детям с ОВЗ:</a:t>
            </a:r>
          </a:p>
          <a:p>
            <a:pPr algn="l"/>
            <a:r>
              <a:rPr lang="ru-RU" dirty="0">
                <a:latin typeface="Constantia" pitchFamily="18" charset="0"/>
              </a:rPr>
              <a:t>- начинать специальное обучение ребенка сразу же после выявления первичного нарушения развития;</a:t>
            </a:r>
          </a:p>
          <a:p>
            <a:pPr algn="l"/>
            <a:r>
              <a:rPr lang="ru-RU" dirty="0">
                <a:latin typeface="Constantia" pitchFamily="18" charset="0"/>
              </a:rPr>
              <a:t>- ввести в содержание обучения ребенка специальные разделы, не присутствующие в программах образования нормально развивающихся сверстников;</a:t>
            </a:r>
          </a:p>
          <a:p>
            <a:pPr algn="l"/>
            <a:r>
              <a:rPr lang="ru-RU" dirty="0">
                <a:latin typeface="Constantia" pitchFamily="18" charset="0"/>
              </a:rPr>
              <a:t>- использовать специальные методы, приемы и средства обучения (в том числе специализированные компьютерные технологии), обеспечивающие реализацию «обходных путей» обучения;</a:t>
            </a:r>
          </a:p>
          <a:p>
            <a:pPr algn="l"/>
            <a:r>
              <a:rPr lang="ru-RU" dirty="0">
                <a:latin typeface="Constantia" pitchFamily="18" charset="0"/>
              </a:rPr>
              <a:t>- индивидуализировать обучение в большей степени, чем требуется для нормально развивающегося ребенка;</a:t>
            </a:r>
          </a:p>
          <a:p>
            <a:pPr algn="l"/>
            <a:r>
              <a:rPr lang="ru-RU" dirty="0">
                <a:latin typeface="Constantia" pitchFamily="18" charset="0"/>
              </a:rPr>
              <a:t>- обеспечить особую пространственную и временную организацию образовательной среды;</a:t>
            </a:r>
          </a:p>
          <a:p>
            <a:pPr algn="l"/>
            <a:r>
              <a:rPr lang="ru-RU" dirty="0">
                <a:latin typeface="Constantia" pitchFamily="18" charset="0"/>
              </a:rPr>
              <a:t>- максимально раздвинуть образовательное пространство за пределы образовательного учреждения</a:t>
            </a:r>
            <a:r>
              <a:rPr lang="ru-RU" dirty="0" smtClean="0">
                <a:latin typeface="Constantia" pitchFamily="18" charset="0"/>
              </a:rPr>
              <a:t>.</a:t>
            </a: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696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8640"/>
            <a:ext cx="8064896" cy="6264696"/>
          </a:xfrm>
        </p:spPr>
        <p:txBody>
          <a:bodyPr anchor="ctr">
            <a:normAutofit/>
          </a:bodyPr>
          <a:lstStyle/>
          <a:p>
            <a:pPr algn="just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Общие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принципы и правила при коррекционной работе с детьми с ОВЗ: </a:t>
            </a:r>
          </a:p>
          <a:p>
            <a:pPr algn="just"/>
            <a:r>
              <a:rPr lang="ru-RU" sz="2500" dirty="0">
                <a:latin typeface="Constantia" pitchFamily="18" charset="0"/>
              </a:rPr>
              <a:t>1. Индивидуальный </a:t>
            </a:r>
            <a:r>
              <a:rPr lang="ru-RU" sz="2500" dirty="0" smtClean="0">
                <a:latin typeface="Constantia" pitchFamily="18" charset="0"/>
              </a:rPr>
              <a:t>подход;</a:t>
            </a:r>
            <a:endParaRPr lang="ru-RU" sz="2500" dirty="0">
              <a:latin typeface="Constantia" pitchFamily="18" charset="0"/>
            </a:endParaRPr>
          </a:p>
          <a:p>
            <a:pPr algn="just"/>
            <a:r>
              <a:rPr lang="ru-RU" sz="2500" dirty="0">
                <a:latin typeface="Constantia" pitchFamily="18" charset="0"/>
              </a:rPr>
              <a:t>2. Предотвращение наступления утомления, используя для этого разнообразные </a:t>
            </a:r>
            <a:r>
              <a:rPr lang="ru-RU" sz="2500" dirty="0" smtClean="0">
                <a:latin typeface="Constantia" pitchFamily="18" charset="0"/>
              </a:rPr>
              <a:t>средства;</a:t>
            </a:r>
            <a:endParaRPr lang="ru-RU" sz="2500" dirty="0">
              <a:latin typeface="Constantia" pitchFamily="18" charset="0"/>
            </a:endParaRPr>
          </a:p>
          <a:p>
            <a:pPr algn="just"/>
            <a:r>
              <a:rPr lang="ru-RU" sz="2500" dirty="0">
                <a:latin typeface="Constantia" pitchFamily="18" charset="0"/>
              </a:rPr>
              <a:t>3. Использование методов, активизирующих познавательную деятельность учащихся </a:t>
            </a:r>
            <a:r>
              <a:rPr lang="ru-RU" sz="2500" dirty="0" smtClean="0">
                <a:latin typeface="Constantia" pitchFamily="18" charset="0"/>
              </a:rPr>
              <a:t>;</a:t>
            </a:r>
            <a:endParaRPr lang="ru-RU" sz="2500" dirty="0">
              <a:latin typeface="Constantia" pitchFamily="18" charset="0"/>
            </a:endParaRPr>
          </a:p>
          <a:p>
            <a:pPr algn="just"/>
            <a:r>
              <a:rPr lang="ru-RU" sz="2500" dirty="0">
                <a:latin typeface="Constantia" pitchFamily="18" charset="0"/>
              </a:rPr>
              <a:t>4. Проявление педагогического такта. </a:t>
            </a:r>
          </a:p>
        </p:txBody>
      </p:sp>
    </p:spTree>
    <p:extLst>
      <p:ext uri="{BB962C8B-B14F-4D97-AF65-F5344CB8AC3E}">
        <p14:creationId xmlns:p14="http://schemas.microsoft.com/office/powerpoint/2010/main" val="425201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075240" cy="4525963"/>
          </a:xfrm>
        </p:spPr>
        <p:txBody>
          <a:bodyPr anchor="ctr">
            <a:normAutofit/>
          </a:bodyPr>
          <a:lstStyle/>
          <a:p>
            <a:pPr marL="36576" indent="0" algn="ctr">
              <a:lnSpc>
                <a:spcPct val="150000"/>
              </a:lnSpc>
              <a:buNone/>
            </a:pPr>
            <a:r>
              <a:rPr lang="ru-RU" sz="2500" i="1" dirty="0" smtClean="0">
                <a:latin typeface="Constantia" pitchFamily="18" charset="0"/>
              </a:rPr>
              <a:t>Школа – это маленькая модель общества.</a:t>
            </a:r>
          </a:p>
          <a:p>
            <a:pPr marL="36576" indent="0" algn="ctr">
              <a:lnSpc>
                <a:spcPct val="150000"/>
              </a:lnSpc>
              <a:buNone/>
            </a:pPr>
            <a:r>
              <a:rPr lang="ru-RU" sz="2500" i="1" dirty="0" smtClean="0">
                <a:latin typeface="Constantia" pitchFamily="18" charset="0"/>
              </a:rPr>
              <a:t>Поведение ребенка в школьном коллективе – это поведение взрослого в обществе.</a:t>
            </a:r>
            <a:endParaRPr lang="ru-RU" sz="2500" i="1" dirty="0">
              <a:latin typeface="Constantia" pitchFamily="18" charset="0"/>
            </a:endParaRPr>
          </a:p>
        </p:txBody>
      </p:sp>
      <p:pic>
        <p:nvPicPr>
          <p:cNvPr id="1026" name="Picture 2" descr="C:\Users\user\Documents\КА\СЕМИНАРЫ\img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2342491" cy="1854472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perspectiveContrasting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2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124744"/>
            <a:ext cx="7992888" cy="4752528"/>
          </a:xfrm>
        </p:spPr>
        <p:txBody>
          <a:bodyPr anchor="ctr"/>
          <a:lstStyle/>
          <a:p>
            <a:pPr marL="36576" indent="0" algn="ctr">
              <a:lnSpc>
                <a:spcPct val="150000"/>
              </a:lnSpc>
              <a:buNone/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Создание условий для становления личности каждого ребенка</a:t>
            </a:r>
          </a:p>
          <a:p>
            <a:pPr marL="36576" indent="0" algn="just">
              <a:lnSpc>
                <a:spcPct val="150000"/>
              </a:lnSpc>
              <a:buNone/>
            </a:pPr>
            <a:r>
              <a:rPr lang="ru-RU" i="1" dirty="0" smtClean="0">
                <a:latin typeface="Constantia" pitchFamily="18" charset="0"/>
              </a:rPr>
              <a:t>в соответствии с особенностями его психического и физического развития, возможностями и способностями. </a:t>
            </a:r>
            <a:endParaRPr lang="ru-RU" i="1" dirty="0">
              <a:latin typeface="Constantia" pitchFamily="18" charset="0"/>
            </a:endParaRPr>
          </a:p>
        </p:txBody>
      </p:sp>
      <p:pic>
        <p:nvPicPr>
          <p:cNvPr id="2050" name="Picture 2" descr="C:\Users\user\Documents\КА\СЕМИНАРЫ\скачанные файл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2904"/>
            <a:ext cx="2568699" cy="21215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5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5145752"/>
          </a:xfrm>
        </p:spPr>
        <p:txBody>
          <a:bodyPr anchor="ctr"/>
          <a:lstStyle/>
          <a:p>
            <a:pPr marL="45720" indent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Психолого-педагогическое сопровождение – это комплексная технология</a:t>
            </a:r>
            <a:r>
              <a:rPr lang="ru-RU" dirty="0" smtClean="0">
                <a:latin typeface="Constantia" pitchFamily="18" charset="0"/>
              </a:rPr>
              <a:t>, особая культура поддержки и помощи ребенку в решении задач: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Развития;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Обучения;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Воспитания;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Constantia" pitchFamily="18" charset="0"/>
              </a:rPr>
              <a:t>Социализации.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37488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07904" y="4365104"/>
            <a:ext cx="1800200" cy="504056"/>
          </a:xfrm>
        </p:spPr>
        <p:txBody>
          <a:bodyPr anchor="ctr">
            <a:normAutofit fontScale="92500"/>
          </a:bodyPr>
          <a:lstStyle/>
          <a:p>
            <a:pPr algn="just"/>
            <a:r>
              <a:rPr lang="ru-RU" dirty="0" smtClean="0">
                <a:latin typeface="Constantia" pitchFamily="18" charset="0"/>
              </a:rPr>
              <a:t>Ребенок с ОВЗ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635896" y="2492896"/>
            <a:ext cx="2016224" cy="1872208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692696"/>
            <a:ext cx="29523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Мед. работники и др. специалисты</a:t>
            </a:r>
            <a:endParaRPr lang="ru-RU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63521"/>
            <a:ext cx="29523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Психолог </a:t>
            </a:r>
            <a:endParaRPr lang="ru-RU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2636912"/>
            <a:ext cx="29523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Социальный педагог</a:t>
            </a:r>
            <a:endParaRPr lang="ru-RU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2042" y="4941168"/>
            <a:ext cx="29523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Родители</a:t>
            </a:r>
            <a:endParaRPr lang="ru-RU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96136" y="4941168"/>
            <a:ext cx="29523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Родственники ученика</a:t>
            </a:r>
            <a:endParaRPr lang="ru-RU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36096" y="684459"/>
            <a:ext cx="2952328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</a:rPr>
              <a:t>Классный руководитель</a:t>
            </a:r>
            <a:endParaRPr lang="ru-RU" b="1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548680"/>
            <a:ext cx="6877316" cy="6192688"/>
          </a:xfrm>
        </p:spPr>
        <p:txBody>
          <a:bodyPr anchor="ctr">
            <a:normAutofit/>
          </a:bodyPr>
          <a:lstStyle/>
          <a:p>
            <a:pPr algn="just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Психолого-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едико-педагогический консилиум образовательной организации</a:t>
            </a:r>
          </a:p>
          <a:p>
            <a:pPr algn="just"/>
            <a:r>
              <a:rPr lang="ru-RU" sz="2200" dirty="0" smtClean="0">
                <a:latin typeface="Constantia" pitchFamily="18" charset="0"/>
              </a:rPr>
              <a:t>Создается приказом руководителя.</a:t>
            </a:r>
          </a:p>
          <a:p>
            <a:pPr algn="just"/>
            <a:r>
              <a:rPr lang="ru-RU" sz="2200" dirty="0" smtClean="0">
                <a:latin typeface="Constantia" pitchFamily="18" charset="0"/>
              </a:rPr>
              <a:t>Состав может быть представлен: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ru-RU" dirty="0" smtClean="0">
                <a:latin typeface="Constantia" pitchFamily="18" charset="0"/>
              </a:rPr>
              <a:t>Руководитель (заместитель руководителя);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ru-RU" dirty="0" smtClean="0">
                <a:latin typeface="Constantia" pitchFamily="18" charset="0"/>
              </a:rPr>
              <a:t>Учитель/воспитатель ДОО, представляющий ребенка на </a:t>
            </a:r>
            <a:r>
              <a:rPr lang="ru-RU" dirty="0" err="1" smtClean="0">
                <a:latin typeface="Constantia" pitchFamily="18" charset="0"/>
              </a:rPr>
              <a:t>ПМПк</a:t>
            </a:r>
            <a:r>
              <a:rPr lang="ru-RU" dirty="0" smtClean="0">
                <a:latin typeface="Constantia" pitchFamily="18" charset="0"/>
              </a:rPr>
              <a:t>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ru-RU" dirty="0" smtClean="0">
                <a:latin typeface="Constantia" pitchFamily="18" charset="0"/>
              </a:rPr>
              <a:t>Учителя (воспитатели ДОО) с большим опытом работы;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ru-RU" dirty="0" smtClean="0">
                <a:latin typeface="Constantia" pitchFamily="18" charset="0"/>
              </a:rPr>
              <a:t>Учителя (воспитатели) специальных (коррекционных) классов/групп;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ru-RU" dirty="0" smtClean="0">
                <a:latin typeface="Constantia" pitchFamily="18" charset="0"/>
              </a:rPr>
              <a:t>Педагог-психолог;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ru-RU" dirty="0" smtClean="0">
                <a:latin typeface="Constantia" pitchFamily="18" charset="0"/>
              </a:rPr>
              <a:t>Учитель-дефектолог и/или учитель-логопед;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ru-RU" dirty="0" smtClean="0">
                <a:latin typeface="Constantia" pitchFamily="18" charset="0"/>
              </a:rPr>
              <a:t>Врач-педиатр (невропатолог, психиатр).</a:t>
            </a:r>
          </a:p>
        </p:txBody>
      </p:sp>
    </p:spTree>
    <p:extLst>
      <p:ext uri="{BB962C8B-B14F-4D97-AF65-F5344CB8AC3E}">
        <p14:creationId xmlns:p14="http://schemas.microsoft.com/office/powerpoint/2010/main" val="37601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620688"/>
            <a:ext cx="7992888" cy="835460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Организационная модель комплексного психолого-педагогического сопровождения детей с ОВЗ в общеобразовательной школе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35"/>
          <a:stretch>
            <a:fillRect/>
          </a:stretch>
        </p:blipFill>
        <p:spPr bwMode="auto">
          <a:xfrm>
            <a:off x="1115616" y="1916832"/>
            <a:ext cx="6984776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473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476672"/>
            <a:ext cx="7776864" cy="5904656"/>
          </a:xfrm>
        </p:spPr>
        <p:txBody>
          <a:bodyPr anchor="ctr"/>
          <a:lstStyle/>
          <a:p>
            <a:pPr algn="just"/>
            <a:r>
              <a:rPr lang="ru-RU" b="1" dirty="0" smtClean="0">
                <a:latin typeface="Constantia" pitchFamily="18" charset="0"/>
              </a:rPr>
              <a:t>1. Мотивационный этап</a:t>
            </a:r>
            <a:endParaRPr lang="ru-RU" dirty="0" smtClean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Constantia" pitchFamily="18" charset="0"/>
              </a:rPr>
              <a:t>Обеспечение внешних благоприятных условий для осуществления процесса сопровождения и мотивации предстоящей деятельности.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>
                <a:latin typeface="Constantia" pitchFamily="18" charset="0"/>
              </a:rPr>
              <a:t>Применительно к любой категории детей с ОВЗ. </a:t>
            </a:r>
          </a:p>
          <a:p>
            <a:pPr algn="just">
              <a:lnSpc>
                <a:spcPct val="150000"/>
              </a:lnSpc>
            </a:pPr>
            <a:r>
              <a:rPr lang="ru-RU" i="1" dirty="0" smtClean="0">
                <a:latin typeface="Constantia" pitchFamily="18" charset="0"/>
              </a:rPr>
              <a:t>От характера сложившихся взаимоотношений в триаде учитель-ребенок-родитель, зависит коррекционная работа. </a:t>
            </a:r>
            <a:endParaRPr lang="ru-RU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560840" cy="5400600"/>
          </a:xfrm>
        </p:spPr>
        <p:txBody>
          <a:bodyPr anchor="ctr"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latin typeface="Constantia" pitchFamily="18" charset="0"/>
              </a:rPr>
              <a:t>2. Ориентировочный этап</a:t>
            </a:r>
            <a:endParaRPr lang="ru-RU" dirty="0" smtClean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Constantia" pitchFamily="18" charset="0"/>
              </a:rPr>
              <a:t>Определение смысла и содержание предстоящей работы.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Constantia" pitchFamily="18" charset="0"/>
              </a:rPr>
              <a:t>Конкретизируются структурные элементы сопровождения: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latin typeface="Constantia" pitchFamily="18" charset="0"/>
              </a:rPr>
              <a:t>Выявление причин затруднений, школьной </a:t>
            </a:r>
            <a:r>
              <a:rPr lang="ru-RU" dirty="0" err="1" smtClean="0">
                <a:latin typeface="Constantia" pitchFamily="18" charset="0"/>
              </a:rPr>
              <a:t>дезадаптации</a:t>
            </a:r>
            <a:r>
              <a:rPr lang="ru-RU" dirty="0" smtClean="0">
                <a:latin typeface="Constantia" pitchFamily="18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latin typeface="Constantia" pitchFamily="18" charset="0"/>
              </a:rPr>
              <a:t>Обоснование </a:t>
            </a:r>
            <a:r>
              <a:rPr lang="ru-RU" dirty="0">
                <a:latin typeface="Constantia" pitchFamily="18" charset="0"/>
              </a:rPr>
              <a:t>содержания коррекционно-развивающей работы и форм её реализации; </a:t>
            </a:r>
            <a:endParaRPr lang="ru-RU" dirty="0" smtClean="0">
              <a:latin typeface="Constantia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>
                <a:latin typeface="Constantia" pitchFamily="18" charset="0"/>
              </a:rPr>
              <a:t>В</a:t>
            </a:r>
            <a:r>
              <a:rPr lang="ru-RU" dirty="0" smtClean="0">
                <a:latin typeface="Constantia" pitchFamily="18" charset="0"/>
              </a:rPr>
              <a:t>ыбор </a:t>
            </a:r>
            <a:r>
              <a:rPr lang="ru-RU" dirty="0">
                <a:latin typeface="Constantia" pitchFamily="18" charset="0"/>
              </a:rPr>
              <a:t>способов организации этого процесса с учётом ресурсов самого ребенка и возможностей взрослых, участвующих в реализации сопровождения; </a:t>
            </a:r>
            <a:endParaRPr lang="ru-RU" dirty="0" smtClean="0">
              <a:latin typeface="Constantia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>
                <a:latin typeface="Constantia" pitchFamily="18" charset="0"/>
              </a:rPr>
              <a:t>В</a:t>
            </a:r>
            <a:r>
              <a:rPr lang="ru-RU" dirty="0" smtClean="0">
                <a:latin typeface="Constantia" pitchFamily="18" charset="0"/>
              </a:rPr>
              <a:t>ыясняется </a:t>
            </a:r>
            <a:r>
              <a:rPr lang="ru-RU" dirty="0">
                <a:latin typeface="Constantia" pitchFamily="18" charset="0"/>
              </a:rPr>
              <a:t>мнение родителей о проблемах ребёнка и ожидаемых результатах </a:t>
            </a:r>
            <a:r>
              <a:rPr lang="ru-RU" dirty="0" smtClean="0">
                <a:latin typeface="Constantia" pitchFamily="18" charset="0"/>
              </a:rPr>
              <a:t>.</a:t>
            </a:r>
            <a:endParaRPr lang="ru-RU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2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321</TotalTime>
  <Words>599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Психолого-педагогическое сопровождение детей с ОВЗ  в условиях общеобразовательной школы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2016-05-20T05:37:19Z</dcterms:created>
  <dcterms:modified xsi:type="dcterms:W3CDTF">2016-05-20T11:09:13Z</dcterms:modified>
</cp:coreProperties>
</file>